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77" r:id="rId6"/>
    <p:sldId id="279" r:id="rId7"/>
    <p:sldId id="270" r:id="rId8"/>
    <p:sldId id="271" r:id="rId9"/>
    <p:sldId id="278" r:id="rId10"/>
    <p:sldId id="282" r:id="rId11"/>
    <p:sldId id="273" r:id="rId12"/>
    <p:sldId id="272" r:id="rId13"/>
    <p:sldId id="284" r:id="rId14"/>
    <p:sldId id="283" r:id="rId15"/>
    <p:sldId id="285" r:id="rId16"/>
    <p:sldId id="286" r:id="rId17"/>
    <p:sldId id="276" r:id="rId18"/>
    <p:sldId id="275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321" autoAdjust="0"/>
  </p:normalViewPr>
  <p:slideViewPr>
    <p:cSldViewPr snapToGrid="0">
      <p:cViewPr varScale="1">
        <p:scale>
          <a:sx n="88" d="100"/>
          <a:sy n="88" d="100"/>
        </p:scale>
        <p:origin x="14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92146-9EAB-4D62-BF7D-20AEBB9FED78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AEFD9-2B68-44C3-8653-750A1FA90D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50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AEFD9-2B68-44C3-8653-750A1FA90DB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0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AEFD9-2B68-44C3-8653-750A1FA90DB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695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AEFD9-2B68-44C3-8653-750A1FA90DB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250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AEFD9-2B68-44C3-8653-750A1FA90DB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62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AEFD9-2B68-44C3-8653-750A1FA90DB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319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AEFD9-2B68-44C3-8653-750A1FA90DB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69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030303"/>
                </a:solidFill>
                <a:effectLst/>
                <a:latin typeface="Roboto"/>
              </a:rPr>
              <a:t>Jednak w 4:35 mówisz, że usuwasz plamki poprzez usuwanie składowych obrazu o niskiej częstotliwości. Myślę, że masz na myśli usuwanie składowych o wysokiej częstotliwości poprzez zachowanie składowych o niskiej częstotliwości, które występują w pobliżu środka wykresu Fouriera.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AEFD9-2B68-44C3-8653-750A1FA90DB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40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A744-706B-430F-A23C-36804B95F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4593A-A102-4801-BF37-DDD7E7E40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C7DC-DCD7-409A-93FE-0A5F636A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21AD-27F5-4FB6-A66A-0A65F59D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28C09-A303-47F3-8D51-A3AAE037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91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1C30-F3AF-4C46-905F-8A537AE3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DF1B1-D5E6-40FB-B9A4-6C37DB04B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9CE2-DFF6-4DFA-B054-C396A730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9BAD7-CB82-49FE-A472-8A428789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3FE8-E365-47A5-85B9-4C8D28A0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655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AF177-DE67-479F-A2A5-3F5279409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86EF3-20DD-4352-8B44-9103B589D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70F9F-0EF4-4988-BE84-4BB1C2EF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BC42D-1511-46C9-8A57-7B95F9A8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178D6-CF90-41BD-9F0E-CC7FF14C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9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159E-42CC-431D-A213-97A7FB02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CFC2-8EE7-4EB1-BCB5-1668B59C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2E1D5-8059-457C-AD49-9CBD047B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05CCC-FD37-488D-B0A7-A6057E44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1B1C-823D-422C-A37E-73232310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039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7704-3E93-4525-9732-AB1205F4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AE4E9-7594-4081-8354-94D4D4E08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4173-E07E-42F6-A152-EE35133F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4837C-808B-4F00-8969-9AC7D5F6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8BD56-F402-47FF-B06B-92C842BB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96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687A-AE52-4E88-95DF-48D87229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EBCC-76B0-4A5E-8B77-45C035871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4EBF9-A95C-4CC0-8148-4CE31F426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4F9FA-9FE0-4586-BA22-645BB72E5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20CC8-B761-4657-B363-8AFC9F65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3553E-DD1D-4F52-B515-A4CEA6C2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83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32DF-0F33-4DA7-AAF1-7320FAEB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F4F61-E8C7-41D6-AEB1-8D3BCE96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03E3A-BBD6-4D47-ABBD-C2C03D24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0C93BD-D94A-4BDE-8206-3123AE739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8F9BD-D9D8-4341-A219-CB9411733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7828A5-279D-45E1-818E-1AAE52F1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FE0E9F-BADA-46DB-8C36-D59C5F604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82CAF5-8544-40A3-BD30-5B48AA80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78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E055-11EC-4D5F-A643-F7C943EB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6BE27-A575-4127-89CD-6EA80A75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ED19D-AFB9-4A2D-9F2E-5A1D5A25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B3CD-730C-4554-A1F6-F96B4046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32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0D063-31A7-47D4-BC0F-68510EC0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1EA9E-13EC-4680-84C3-E9FAA117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68BC-0505-47B5-892F-28CF8805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0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B14-D8B6-4B05-A70D-07AEE64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0B569-F5BA-4B3C-9582-DD84312F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920F5-0761-46EF-AFC8-39BD85C0D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1EB59-0FE1-44F4-BB4F-3165054F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B9385-CD6A-49A4-AD30-004DA5A4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2F1B2-E900-4788-93F1-E8A5CA39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64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3FBA-4262-4AD4-B667-6A17998BE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D89B-3542-4AD9-9937-32093F803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66D94-D51B-450A-8AA9-04E881E1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5A4CA-EC21-4610-932F-129AF689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81435-2019-44FE-A365-E2FED56B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90021-CB01-4CE1-814A-9E8D3005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9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3F8AC-A1DB-4D01-9F88-27A2B878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A5240-473E-40F4-BD6C-6DCE22FFB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B8371-126B-43DC-94A4-BF8C80820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6949C-0F16-4182-85F4-1BEABFCD5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60C18-B900-4573-B897-F22BA1885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2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waYwRwY6PU?feature=oembed" TargetMode="Externa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7149A-0278-4E5D-B17F-5286B778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pl-P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</a:t>
            </a:r>
            <a:r>
              <a:rPr lang="pl-PL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preprocessing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C9762-0378-434D-A936-3F1418AF2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Weronika Hryniewska</a:t>
            </a:r>
            <a:endParaRPr lang="en-GB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663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izualizacja rozciągnięcia nielinowego">
            <a:extLst>
              <a:ext uri="{FF2B5EF4-FFF2-40B4-BE49-F238E27FC236}">
                <a16:creationId xmlns:a16="http://schemas.microsoft.com/office/drawing/2014/main" id="{B127FF09-19E1-4DC9-BD34-0D2B8D81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18" y="0"/>
            <a:ext cx="8818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DB58F-FAFC-491E-B5D0-49ABAA236CD3}"/>
              </a:ext>
            </a:extLst>
          </p:cNvPr>
          <p:cNvSpPr txBox="1"/>
          <p:nvPr/>
        </p:nvSpPr>
        <p:spPr>
          <a:xfrm>
            <a:off x="-1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www.mkramarczyk.zut.edu.pl/?cat=PO&amp;l=02</a:t>
            </a:r>
          </a:p>
        </p:txBody>
      </p:sp>
    </p:spTree>
    <p:extLst>
      <p:ext uri="{BB962C8B-B14F-4D97-AF65-F5344CB8AC3E}">
        <p14:creationId xmlns:p14="http://schemas.microsoft.com/office/powerpoint/2010/main" val="345954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izualizacja operacji wyrównania histogramu">
            <a:extLst>
              <a:ext uri="{FF2B5EF4-FFF2-40B4-BE49-F238E27FC236}">
                <a16:creationId xmlns:a16="http://schemas.microsoft.com/office/drawing/2014/main" id="{A9516394-7990-4D9A-8717-507905AF81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4" t="4816" r="7865" b="5611"/>
          <a:stretch/>
        </p:blipFill>
        <p:spPr bwMode="auto">
          <a:xfrm>
            <a:off x="5145706" y="391885"/>
            <a:ext cx="6945085" cy="607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zualizacja funkcji przejścia dla wyrównania histogramu">
            <a:extLst>
              <a:ext uri="{FF2B5EF4-FFF2-40B4-BE49-F238E27FC236}">
                <a16:creationId xmlns:a16="http://schemas.microsoft.com/office/drawing/2014/main" id="{E0C5B28A-9C57-40E7-A176-B59AE44AA5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1" r="19108"/>
          <a:stretch/>
        </p:blipFill>
        <p:spPr bwMode="auto">
          <a:xfrm>
            <a:off x="91498" y="3864354"/>
            <a:ext cx="5054208" cy="250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izualizacja funkcji przejścia dla wyrównania histogramu">
            <a:extLst>
              <a:ext uri="{FF2B5EF4-FFF2-40B4-BE49-F238E27FC236}">
                <a16:creationId xmlns:a16="http://schemas.microsoft.com/office/drawing/2014/main" id="{3B8F169D-9921-4E4E-B34F-293F2637A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19" t="39707" r="5977" b="39496"/>
          <a:stretch/>
        </p:blipFill>
        <p:spPr bwMode="auto">
          <a:xfrm>
            <a:off x="206830" y="3047925"/>
            <a:ext cx="1261608" cy="7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ECF3DF3-BD2C-4D45-84A2-0363036E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30" y="566057"/>
            <a:ext cx="4938876" cy="1937656"/>
          </a:xfrm>
        </p:spPr>
        <p:txBody>
          <a:bodyPr/>
          <a:lstStyle/>
          <a:p>
            <a:pPr algn="ctr"/>
            <a:r>
              <a:rPr lang="pl-PL" dirty="0"/>
              <a:t>Wyrównanie histogramu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1B481-19DD-4BA5-BD1A-786AFB8ECA24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www.mkramarczyk.zut.edu.pl/?cat=PO&amp;l=02</a:t>
            </a:r>
          </a:p>
        </p:txBody>
      </p:sp>
    </p:spTree>
    <p:extLst>
      <p:ext uri="{BB962C8B-B14F-4D97-AF65-F5344CB8AC3E}">
        <p14:creationId xmlns:p14="http://schemas.microsoft.com/office/powerpoint/2010/main" val="334078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9507-13B2-4918-922E-99A91699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Operacje morfologiczne</a:t>
            </a:r>
            <a:endParaRPr lang="en-GB" dirty="0"/>
          </a:p>
        </p:txBody>
      </p:sp>
      <p:pic>
        <p:nvPicPr>
          <p:cNvPr id="6146" name="Picture 2" descr="PDF] DIGITAL IMAGES EDGE DETECTION USING MATHEMATICAL MORPHOLOGY OPERATIONS  Hanaa | Semantic Scholar">
            <a:extLst>
              <a:ext uri="{FF2B5EF4-FFF2-40B4-BE49-F238E27FC236}">
                <a16:creationId xmlns:a16="http://schemas.microsoft.com/office/drawing/2014/main" id="{3C896C83-DD2C-4A92-8DCE-C961C68CA6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0"/>
          <a:stretch/>
        </p:blipFill>
        <p:spPr bwMode="auto">
          <a:xfrm>
            <a:off x="2913293" y="1690688"/>
            <a:ext cx="6365413" cy="471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EEF778-CBDC-4122-BCC8-991CDDEE16BA}"/>
              </a:ext>
            </a:extLst>
          </p:cNvPr>
          <p:cNvSpPr txBox="1"/>
          <p:nvPr/>
        </p:nvSpPr>
        <p:spPr>
          <a:xfrm>
            <a:off x="-1" y="6544327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www.semanticscholar.org/paper/DIGITAL-IMAGES-EDGE-DETECTION-USING-MATHEMATICAL-Ali/23fbb2f72e97178e931719f83a7f05775e22a512</a:t>
            </a:r>
          </a:p>
        </p:txBody>
      </p:sp>
    </p:spTree>
    <p:extLst>
      <p:ext uri="{BB962C8B-B14F-4D97-AF65-F5344CB8AC3E}">
        <p14:creationId xmlns:p14="http://schemas.microsoft.com/office/powerpoint/2010/main" val="352217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88F3-23BB-4891-86DE-D04097B2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Usuwanie szumu</a:t>
            </a:r>
            <a:endParaRPr lang="en-GB" dirty="0"/>
          </a:p>
        </p:txBody>
      </p:sp>
      <p:pic>
        <p:nvPicPr>
          <p:cNvPr id="7170" name="Picture 2" descr="Performance of Median filter, Weighted Median filter, Adaptive Median... |  Download Scientific Diagram">
            <a:extLst>
              <a:ext uri="{FF2B5EF4-FFF2-40B4-BE49-F238E27FC236}">
                <a16:creationId xmlns:a16="http://schemas.microsoft.com/office/drawing/2014/main" id="{E400B133-ECA7-4408-A668-2F69ED791B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698" y="1838114"/>
            <a:ext cx="6726603" cy="47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5FDCF9-D4B7-4702-8E58-4EB07707A816}"/>
              </a:ext>
            </a:extLst>
          </p:cNvPr>
          <p:cNvSpPr txBox="1"/>
          <p:nvPr/>
        </p:nvSpPr>
        <p:spPr>
          <a:xfrm>
            <a:off x="0" y="6492874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www.researchgate.net/figure/Performance-of-Median-filter-Weighted-Median-filter-Adaptive-Median-filter-and-Decision_fig2_298790524</a:t>
            </a:r>
          </a:p>
        </p:txBody>
      </p:sp>
    </p:spTree>
    <p:extLst>
      <p:ext uri="{BB962C8B-B14F-4D97-AF65-F5344CB8AC3E}">
        <p14:creationId xmlns:p14="http://schemas.microsoft.com/office/powerpoint/2010/main" val="379967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Fourier transforms in image processing (Maths Relevance)">
            <a:hlinkClick r:id="" action="ppaction://media"/>
            <a:extLst>
              <a:ext uri="{FF2B5EF4-FFF2-40B4-BE49-F238E27FC236}">
                <a16:creationId xmlns:a16="http://schemas.microsoft.com/office/drawing/2014/main" id="{9840EF56-F2F3-4B82-ABB2-84CE9AD0ECA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3583" y="0"/>
            <a:ext cx="9144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F058-1069-47E3-A2CF-243CE01F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Transformata Fouriera</a:t>
            </a:r>
            <a:endParaRPr lang="en-GB" dirty="0"/>
          </a:p>
        </p:txBody>
      </p:sp>
      <p:pic>
        <p:nvPicPr>
          <p:cNvPr id="6146" name="Picture 2" descr="Q: What is a Fourier transform? What is it used for? | Ask a Mathematician  / Ask a Physicist">
            <a:extLst>
              <a:ext uri="{FF2B5EF4-FFF2-40B4-BE49-F238E27FC236}">
                <a16:creationId xmlns:a16="http://schemas.microsoft.com/office/drawing/2014/main" id="{1B500F39-98A7-45A9-8839-EE3E542B8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78" y="1340304"/>
            <a:ext cx="4653643" cy="53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2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B8D0-2091-4342-BB3A-2B06C784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Przydatne biblioteki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AE872-F02F-4DC5-83AF-1D1B5F129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Scikit-learn</a:t>
            </a:r>
            <a:endParaRPr lang="pl-PL" dirty="0"/>
          </a:p>
          <a:p>
            <a:r>
              <a:rPr lang="pl-PL" dirty="0" err="1"/>
              <a:t>OpenCV</a:t>
            </a:r>
            <a:endParaRPr lang="pl-PL" dirty="0"/>
          </a:p>
          <a:p>
            <a:r>
              <a:rPr lang="pl-PL" dirty="0" err="1"/>
              <a:t>Pillow</a:t>
            </a:r>
            <a:r>
              <a:rPr lang="pl-PL" dirty="0"/>
              <a:t>/PIL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Mulish"/>
              </a:rPr>
              <a:t>Scikit-Image</a:t>
            </a:r>
          </a:p>
          <a:p>
            <a:r>
              <a:rPr lang="pl-PL" dirty="0" err="1"/>
              <a:t>SciPy</a:t>
            </a:r>
            <a:endParaRPr lang="pl-PL" dirty="0"/>
          </a:p>
          <a:p>
            <a:r>
              <a:rPr lang="pl-PL" dirty="0" err="1"/>
              <a:t>NumPy</a:t>
            </a:r>
            <a:endParaRPr lang="pl-PL" dirty="0"/>
          </a:p>
          <a:p>
            <a:r>
              <a:rPr lang="pl-PL" dirty="0" err="1"/>
              <a:t>Pydicom</a:t>
            </a:r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55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9A5E-BBD9-4DA6-BE4E-D42DEB46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 co robi się </a:t>
            </a:r>
            <a:r>
              <a:rPr lang="pl-PL" dirty="0" err="1"/>
              <a:t>pre-processing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D8AA-F69D-4792-B5FE-20AB1C05F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Ujednolicić zdjęcia</a:t>
            </a:r>
          </a:p>
          <a:p>
            <a:r>
              <a:rPr lang="pl-PL" dirty="0"/>
              <a:t>Usprawnić trenowanie sieci</a:t>
            </a:r>
          </a:p>
          <a:p>
            <a:r>
              <a:rPr lang="pl-PL" dirty="0"/>
              <a:t>Usunąć artefakty</a:t>
            </a:r>
          </a:p>
          <a:p>
            <a:r>
              <a:rPr lang="pl-PL" dirty="0"/>
              <a:t>Usunąć szum</a:t>
            </a:r>
          </a:p>
          <a:p>
            <a:r>
              <a:rPr lang="pl-PL" dirty="0"/>
              <a:t>Zauważyć niekompletne dane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53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9716-09E8-440A-B8B9-0772E86BF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Preprocessing</a:t>
            </a:r>
            <a:r>
              <a:rPr lang="pl-PL" dirty="0"/>
              <a:t> etykiet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DF444-834A-4AAD-821E-ACDA682C5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586139"/>
            <a:ext cx="10515600" cy="4351338"/>
          </a:xfrm>
        </p:spPr>
        <p:txBody>
          <a:bodyPr/>
          <a:lstStyle/>
          <a:p>
            <a:r>
              <a:rPr lang="pl-PL" dirty="0" err="1"/>
              <a:t>Label</a:t>
            </a:r>
            <a:r>
              <a:rPr lang="pl-PL" dirty="0"/>
              <a:t> Encoder</a:t>
            </a:r>
          </a:p>
          <a:p>
            <a:r>
              <a:rPr lang="en-GB" dirty="0"/>
              <a:t>One Hot Encoding</a:t>
            </a:r>
            <a:endParaRPr lang="pl-PL" dirty="0"/>
          </a:p>
          <a:p>
            <a:endParaRPr lang="en-GB" dirty="0"/>
          </a:p>
        </p:txBody>
      </p:sp>
      <p:pic>
        <p:nvPicPr>
          <p:cNvPr id="1026" name="Picture 2" descr="One hot encoder">
            <a:extLst>
              <a:ext uri="{FF2B5EF4-FFF2-40B4-BE49-F238E27FC236}">
                <a16:creationId xmlns:a16="http://schemas.microsoft.com/office/drawing/2014/main" id="{7755584D-D330-4F6F-80FB-3DA46E7D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8551"/>
            <a:ext cx="108966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6BEA5F-9980-450F-B13E-9ABC8C72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08" y="1589199"/>
            <a:ext cx="28003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bel encoder">
            <a:extLst>
              <a:ext uri="{FF2B5EF4-FFF2-40B4-BE49-F238E27FC236}">
                <a16:creationId xmlns:a16="http://schemas.microsoft.com/office/drawing/2014/main" id="{659F8D5A-D6D8-489D-BDA6-AAD4CCB70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687" y="1055799"/>
            <a:ext cx="27527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3D2928-A697-4D7E-93E5-75E71058AF36}"/>
              </a:ext>
            </a:extLst>
          </p:cNvPr>
          <p:cNvSpPr txBox="1"/>
          <p:nvPr/>
        </p:nvSpPr>
        <p:spPr>
          <a:xfrm>
            <a:off x="-1" y="6492875"/>
            <a:ext cx="11865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https://towardsdatascience.com/categorical-encoding-using-label-encoding-and-one-hot-encoder-911ef77fb5bd</a:t>
            </a:r>
          </a:p>
        </p:txBody>
      </p:sp>
    </p:spTree>
    <p:extLst>
      <p:ext uri="{BB962C8B-B14F-4D97-AF65-F5344CB8AC3E}">
        <p14:creationId xmlns:p14="http://schemas.microsoft.com/office/powerpoint/2010/main" val="363304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GB (left) and HSV (right) color spaces.  ">
            <a:extLst>
              <a:ext uri="{FF2B5EF4-FFF2-40B4-BE49-F238E27FC236}">
                <a16:creationId xmlns:a16="http://schemas.microsoft.com/office/drawing/2014/main" id="{CEECEF61-2BF0-44AC-8F5A-F96D1AAC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6" y="3362903"/>
            <a:ext cx="6836228" cy="279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BD2B3-CEE1-4665-BEFB-8A179D6F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Typowe operacje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D9FB-023E-4D2A-AA06-325366D93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7871"/>
          </a:xfrm>
        </p:spPr>
        <p:txBody>
          <a:bodyPr numCol="2">
            <a:normAutofit/>
          </a:bodyPr>
          <a:lstStyle/>
          <a:p>
            <a:r>
              <a:rPr lang="pl-PL" dirty="0"/>
              <a:t>Zmień rozmiar</a:t>
            </a:r>
          </a:p>
          <a:p>
            <a:r>
              <a:rPr lang="pl-PL" dirty="0"/>
              <a:t>Przytnij</a:t>
            </a:r>
          </a:p>
          <a:p>
            <a:r>
              <a:rPr lang="pl-PL" dirty="0"/>
              <a:t>Zmień przestrzeń kolorów</a:t>
            </a:r>
          </a:p>
          <a:p>
            <a:r>
              <a:rPr lang="pl-PL" dirty="0"/>
              <a:t>Przeskaluj intensywność pikseli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0F48F-A5AE-4FF3-83E7-DD24D31389D8}"/>
              </a:ext>
            </a:extLst>
          </p:cNvPr>
          <p:cNvSpPr txBox="1"/>
          <p:nvPr/>
        </p:nvSpPr>
        <p:spPr>
          <a:xfrm>
            <a:off x="0" y="6482545"/>
            <a:ext cx="1104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www.researchgate.net/figure/RGB-left-and-HSV-right-color-spaces_fig1_310474598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85AAF-689E-4A72-8CF0-605777CACDA1}"/>
              </a:ext>
            </a:extLst>
          </p:cNvPr>
          <p:cNvSpPr txBox="1"/>
          <p:nvPr/>
        </p:nvSpPr>
        <p:spPr>
          <a:xfrm>
            <a:off x="4452257" y="2993571"/>
            <a:ext cx="5529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RGB			         HSV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70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ree pictures of a flower - one with reduced spatial resolution and one with reduced color resolution.">
            <a:extLst>
              <a:ext uri="{FF2B5EF4-FFF2-40B4-BE49-F238E27FC236}">
                <a16:creationId xmlns:a16="http://schemas.microsoft.com/office/drawing/2014/main" id="{693C392D-E5E8-4CE8-87F9-193B850A0A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15" y="324435"/>
            <a:ext cx="7078969" cy="580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3D509-E336-4088-B56F-83EC9FCA003E}"/>
              </a:ext>
            </a:extLst>
          </p:cNvPr>
          <p:cNvSpPr txBox="1"/>
          <p:nvPr/>
        </p:nvSpPr>
        <p:spPr>
          <a:xfrm>
            <a:off x="-2" y="6533565"/>
            <a:ext cx="12192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www.oreilly.com/library/view/strengthening-deep-neural/9781492044949/ch04.html</a:t>
            </a:r>
          </a:p>
        </p:txBody>
      </p:sp>
    </p:spTree>
    <p:extLst>
      <p:ext uri="{BB962C8B-B14F-4D97-AF65-F5344CB8AC3E}">
        <p14:creationId xmlns:p14="http://schemas.microsoft.com/office/powerpoint/2010/main" val="43572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480B-1B62-4DD2-88AB-F32E75BE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Typowe operacje dla obrazów medycznych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2C8E3-29E4-405E-81CD-D09FD6B1D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Usunięcie artefaktów</a:t>
            </a:r>
          </a:p>
          <a:p>
            <a:r>
              <a:rPr lang="pl-PL" dirty="0"/>
              <a:t>Usunięcie napisów</a:t>
            </a:r>
          </a:p>
          <a:p>
            <a:r>
              <a:rPr lang="pl-PL" dirty="0"/>
              <a:t>Podział na kafelki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42911-9270-4CC8-ADE5-9724AA14D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8" t="31587" r="71340" b="18888"/>
          <a:stretch/>
        </p:blipFill>
        <p:spPr>
          <a:xfrm>
            <a:off x="7119257" y="1825625"/>
            <a:ext cx="4027715" cy="4586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85A05-913D-471A-9B86-3CDD68073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3" t="48566" r="70982" b="26211"/>
          <a:stretch/>
        </p:blipFill>
        <p:spPr>
          <a:xfrm>
            <a:off x="838200" y="3983837"/>
            <a:ext cx="4511411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33E62E-1380-4C81-B15B-CD42FB9D7AB0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https://www.kaggle.com/c/vinbigdata-chest-xray-abnormalities-detection/</a:t>
            </a:r>
          </a:p>
        </p:txBody>
      </p:sp>
    </p:spTree>
    <p:extLst>
      <p:ext uri="{BB962C8B-B14F-4D97-AF65-F5344CB8AC3E}">
        <p14:creationId xmlns:p14="http://schemas.microsoft.com/office/powerpoint/2010/main" val="58426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6D73-C552-4462-8D5A-C8027FCD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Podział na kafelki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4EF45C-A501-4A7F-B37A-53AFD6942A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1" t="39350" r="19571" b="30187"/>
          <a:stretch/>
        </p:blipFill>
        <p:spPr bwMode="auto">
          <a:xfrm>
            <a:off x="3124201" y="1894114"/>
            <a:ext cx="5921828" cy="41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10A6D-BDB0-44D1-A994-9778BC7CD092}"/>
              </a:ext>
            </a:extLst>
          </p:cNvPr>
          <p:cNvSpPr txBox="1"/>
          <p:nvPr/>
        </p:nvSpPr>
        <p:spPr>
          <a:xfrm>
            <a:off x="0" y="6482772"/>
            <a:ext cx="10428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www.kaggle.com/c/prostate-cancer-grade-assessment/discussion/146855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802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74C7-8DA0-4973-A786-3C5F3879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Mniej typowe operacje wykonywane </a:t>
            </a:r>
            <a:br>
              <a:rPr lang="pl-PL" dirty="0"/>
            </a:br>
            <a:r>
              <a:rPr lang="pl-PL" dirty="0"/>
              <a:t>w </a:t>
            </a:r>
            <a:r>
              <a:rPr lang="pl-PL" dirty="0" err="1"/>
              <a:t>preprocessingu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6B73B-E264-455F-B058-C03A018FE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pl-PL" dirty="0"/>
              <a:t>Rozciąganie histogramu</a:t>
            </a:r>
          </a:p>
          <a:p>
            <a:r>
              <a:rPr lang="pl-PL" dirty="0"/>
              <a:t>Wyrównywanie histogramu</a:t>
            </a:r>
          </a:p>
          <a:p>
            <a:r>
              <a:rPr lang="pl-PL" dirty="0"/>
              <a:t>Zwiększanie kontrastu</a:t>
            </a:r>
          </a:p>
          <a:p>
            <a:r>
              <a:rPr lang="pl-PL" dirty="0"/>
              <a:t>Usuwanie szumu</a:t>
            </a:r>
          </a:p>
          <a:p>
            <a:r>
              <a:rPr lang="pl-PL" dirty="0"/>
              <a:t>Operacje morfologiczne</a:t>
            </a:r>
          </a:p>
          <a:p>
            <a:r>
              <a:rPr lang="pl-PL" dirty="0"/>
              <a:t>Segmentacja – jako przygotowanie do np. klasyfikacji</a:t>
            </a:r>
          </a:p>
          <a:p>
            <a:r>
              <a:rPr lang="pl-PL" dirty="0"/>
              <a:t>Rekonstrukcja obrazu</a:t>
            </a:r>
          </a:p>
          <a:p>
            <a:r>
              <a:rPr lang="pl-PL" dirty="0"/>
              <a:t>Wykrywanie konturów</a:t>
            </a:r>
          </a:p>
          <a:p>
            <a:r>
              <a:rPr lang="pl-PL" dirty="0"/>
              <a:t>Transformata </a:t>
            </a:r>
            <a:r>
              <a:rPr lang="pl-PL" dirty="0" err="1"/>
              <a:t>falkowa</a:t>
            </a:r>
            <a:endParaRPr lang="pl-PL" dirty="0"/>
          </a:p>
          <a:p>
            <a:r>
              <a:rPr lang="pl-PL" dirty="0"/>
              <a:t>Transformata Fouriera</a:t>
            </a:r>
          </a:p>
          <a:p>
            <a:r>
              <a:rPr lang="pl-PL" dirty="0"/>
              <a:t>Filtr Gabor</a:t>
            </a:r>
          </a:p>
          <a:p>
            <a:r>
              <a:rPr lang="en-GB" dirty="0"/>
              <a:t>Adaptive Median Filter</a:t>
            </a:r>
            <a:endParaRPr lang="pl-PL" dirty="0"/>
          </a:p>
          <a:p>
            <a:r>
              <a:rPr lang="en-GB" dirty="0"/>
              <a:t>Weighted Median Filter</a:t>
            </a:r>
            <a:endParaRPr lang="pl-PL" dirty="0"/>
          </a:p>
          <a:p>
            <a:r>
              <a:rPr lang="en-GB" dirty="0"/>
              <a:t>Mean Filter or Average Filter</a:t>
            </a:r>
            <a:endParaRPr lang="pl-PL" dirty="0"/>
          </a:p>
          <a:p>
            <a:r>
              <a:rPr lang="en-GB" dirty="0"/>
              <a:t>Weiner Filter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96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imnastyk dający pokaz na kółkach">
            <a:extLst>
              <a:ext uri="{FF2B5EF4-FFF2-40B4-BE49-F238E27FC236}">
                <a16:creationId xmlns:a16="http://schemas.microsoft.com/office/drawing/2014/main" id="{186A933F-8D0B-4898-959C-F3ECC67A44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5553" b="92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100" name="Picture 4" descr="Wizualizacja rozciągnięcia liniowego">
            <a:extLst>
              <a:ext uri="{FF2B5EF4-FFF2-40B4-BE49-F238E27FC236}">
                <a16:creationId xmlns:a16="http://schemas.microsoft.com/office/drawing/2014/main" id="{8FF4E8A2-40F3-4421-AF2B-2BC7A9F07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0" t="-77" r="8147" b="79"/>
          <a:stretch/>
        </p:blipFill>
        <p:spPr bwMode="auto">
          <a:xfrm>
            <a:off x="0" y="0"/>
            <a:ext cx="703217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2C9D9-D713-4BC2-8002-890F2CCB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514" y="185057"/>
            <a:ext cx="4135436" cy="2514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Rozciąganie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en-US" sz="6000" dirty="0" err="1">
                <a:solidFill>
                  <a:srgbClr val="FFFFFF"/>
                </a:solidFill>
              </a:rPr>
              <a:t>histogramu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670E5-1E9A-4B15-BF2D-B4414A659DB3}"/>
              </a:ext>
            </a:extLst>
          </p:cNvPr>
          <p:cNvSpPr txBox="1"/>
          <p:nvPr/>
        </p:nvSpPr>
        <p:spPr>
          <a:xfrm>
            <a:off x="7032171" y="6488668"/>
            <a:ext cx="5159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www.mkramarczyk.zut.edu.pl/?cat=PO&amp;l=02</a:t>
            </a:r>
          </a:p>
        </p:txBody>
      </p:sp>
    </p:spTree>
    <p:extLst>
      <p:ext uri="{BB962C8B-B14F-4D97-AF65-F5344CB8AC3E}">
        <p14:creationId xmlns:p14="http://schemas.microsoft.com/office/powerpoint/2010/main" val="2698209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526A6D5210F5246BA417ADFA3B2F71C" ma:contentTypeVersion="8" ma:contentTypeDescription="Utwórz nowy dokument." ma:contentTypeScope="" ma:versionID="472a382849bdee16b5e0a6998e51b045">
  <xsd:schema xmlns:xsd="http://www.w3.org/2001/XMLSchema" xmlns:xs="http://www.w3.org/2001/XMLSchema" xmlns:p="http://schemas.microsoft.com/office/2006/metadata/properties" xmlns:ns2="6fc6047a-f095-4908-be1d-b0eca655ce0f" targetNamespace="http://schemas.microsoft.com/office/2006/metadata/properties" ma:root="true" ma:fieldsID="d5c0f320a2b27e9726e4f1e1d7877377" ns2:_="">
    <xsd:import namespace="6fc6047a-f095-4908-be1d-b0eca655ce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c6047a-f095-4908-be1d-b0eca655ce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DEAF86-6158-4F03-A579-A9B69EB9C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c6047a-f095-4908-be1d-b0eca655ce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257092-D9FB-4576-8755-FDFF09A152B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CC7F01F-BD7B-4187-8114-9BE50CC85F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312</Words>
  <Application>Microsoft Office PowerPoint</Application>
  <PresentationFormat>Widescreen</PresentationFormat>
  <Paragraphs>69</Paragraphs>
  <Slides>16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Mulish</vt:lpstr>
      <vt:lpstr>Roboto</vt:lpstr>
      <vt:lpstr>Office Theme</vt:lpstr>
      <vt:lpstr>Image preprocessing</vt:lpstr>
      <vt:lpstr>Po co robi się pre-processing?</vt:lpstr>
      <vt:lpstr>Preprocessing etykiet</vt:lpstr>
      <vt:lpstr>Typowe operacje</vt:lpstr>
      <vt:lpstr>PowerPoint Presentation</vt:lpstr>
      <vt:lpstr>Typowe operacje dla obrazów medycznych</vt:lpstr>
      <vt:lpstr>Podział na kafelki</vt:lpstr>
      <vt:lpstr>Mniej typowe operacje wykonywane  w preprocessingu</vt:lpstr>
      <vt:lpstr>Rozciąganie histogramu</vt:lpstr>
      <vt:lpstr>PowerPoint Presentation</vt:lpstr>
      <vt:lpstr>Wyrównanie histogramu</vt:lpstr>
      <vt:lpstr>Operacje morfologiczne</vt:lpstr>
      <vt:lpstr>Usuwanie szumu</vt:lpstr>
      <vt:lpstr>PowerPoint Presentation</vt:lpstr>
      <vt:lpstr>Transformata Fouriera</vt:lpstr>
      <vt:lpstr>Przydatne biblioteki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Walidacja</dc:title>
  <dc:creator>Weronika Hryniewska</dc:creator>
  <cp:lastModifiedBy>Weronika Hryniewska</cp:lastModifiedBy>
  <cp:revision>117</cp:revision>
  <dcterms:created xsi:type="dcterms:W3CDTF">2021-03-23T08:52:21Z</dcterms:created>
  <dcterms:modified xsi:type="dcterms:W3CDTF">2021-07-05T16:37:38Z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0x0101004526A6D5210F5246BA417ADFA3B2F71C</vt:lpwstr>
  </property>
</Properties>
</file>